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7" r:id="rId2"/>
    <p:sldId id="267" r:id="rId3"/>
    <p:sldId id="268" r:id="rId4"/>
    <p:sldId id="269" r:id="rId5"/>
    <p:sldId id="266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</p:sldIdLst>
  <p:sldSz cx="6480175" cy="3960813"/>
  <p:notesSz cx="9144000" cy="6858000"/>
  <p:defaultTextStyle>
    <a:defPPr>
      <a:defRPr lang="zh-CN"/>
    </a:defPPr>
    <a:lvl1pPr marL="0" algn="l" defTabSz="5965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98277" algn="l" defTabSz="5965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96555" algn="l" defTabSz="5965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894832" algn="l" defTabSz="5965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193109" algn="l" defTabSz="5965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491386" algn="l" defTabSz="5965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789664" algn="l" defTabSz="5965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087941" algn="l" defTabSz="5965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386218" algn="l" defTabSz="5965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6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8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80" d="100"/>
          <a:sy n="180" d="100"/>
        </p:scale>
        <p:origin x="-636" y="-96"/>
      </p:cViewPr>
      <p:guideLst>
        <p:guide orient="horz" pos="1248"/>
        <p:guide pos="20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86013" y="1230419"/>
            <a:ext cx="5508149" cy="84900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972026" y="2244461"/>
            <a:ext cx="4536123" cy="101220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8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96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94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93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91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89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87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86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70E7-6767-4369-A593-FD081EB0B721}" type="datetimeFigureOut">
              <a:rPr lang="zh-CN" altLang="en-US" smtClean="0"/>
              <a:t>2024/1/6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89A3-F369-4C8A-8F13-D1D6A61CDE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208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70E7-6767-4369-A593-FD081EB0B721}" type="datetimeFigureOut">
              <a:rPr lang="zh-CN" altLang="en-US" smtClean="0"/>
              <a:t>2024/1/6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89A3-F369-4C8A-8F13-D1D6A61CDE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775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698127" y="158616"/>
            <a:ext cx="1458039" cy="337952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4009" y="158616"/>
            <a:ext cx="4266115" cy="337952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70E7-6767-4369-A593-FD081EB0B721}" type="datetimeFigureOut">
              <a:rPr lang="zh-CN" altLang="en-US" smtClean="0"/>
              <a:t>2024/1/6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89A3-F369-4C8A-8F13-D1D6A61CDE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262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70E7-6767-4369-A593-FD081EB0B721}" type="datetimeFigureOut">
              <a:rPr lang="zh-CN" altLang="en-US" smtClean="0"/>
              <a:t>2024/1/6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89A3-F369-4C8A-8F13-D1D6A61CDE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781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1889" y="2545190"/>
            <a:ext cx="5508149" cy="786661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11889" y="1678762"/>
            <a:ext cx="5508149" cy="866428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2982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9655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89483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19310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49138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78966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08794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38621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70E7-6767-4369-A593-FD081EB0B721}" type="datetimeFigureOut">
              <a:rPr lang="zh-CN" altLang="en-US" smtClean="0"/>
              <a:t>2024/1/6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89A3-F369-4C8A-8F13-D1D6A61CDE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51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24009" y="924190"/>
            <a:ext cx="2862077" cy="261395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294089" y="924190"/>
            <a:ext cx="2862077" cy="261395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70E7-6767-4369-A593-FD081EB0B721}" type="datetimeFigureOut">
              <a:rPr lang="zh-CN" altLang="en-US" smtClean="0"/>
              <a:t>2024/1/6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89A3-F369-4C8A-8F13-D1D6A61CDE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016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4009" y="886599"/>
            <a:ext cx="2863203" cy="36949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277" indent="0">
              <a:buNone/>
              <a:defRPr sz="1300" b="1"/>
            </a:lvl2pPr>
            <a:lvl3pPr marL="596555" indent="0">
              <a:buNone/>
              <a:defRPr sz="1200" b="1"/>
            </a:lvl3pPr>
            <a:lvl4pPr marL="894832" indent="0">
              <a:buNone/>
              <a:defRPr sz="1000" b="1"/>
            </a:lvl4pPr>
            <a:lvl5pPr marL="1193109" indent="0">
              <a:buNone/>
              <a:defRPr sz="1000" b="1"/>
            </a:lvl5pPr>
            <a:lvl6pPr marL="1491386" indent="0">
              <a:buNone/>
              <a:defRPr sz="1000" b="1"/>
            </a:lvl6pPr>
            <a:lvl7pPr marL="1789664" indent="0">
              <a:buNone/>
              <a:defRPr sz="1000" b="1"/>
            </a:lvl7pPr>
            <a:lvl8pPr marL="2087941" indent="0">
              <a:buNone/>
              <a:defRPr sz="1000" b="1"/>
            </a:lvl8pPr>
            <a:lvl9pPr marL="2386218" indent="0">
              <a:buNone/>
              <a:defRPr sz="10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24009" y="1256091"/>
            <a:ext cx="2863203" cy="228205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291839" y="886599"/>
            <a:ext cx="2864327" cy="36949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8277" indent="0">
              <a:buNone/>
              <a:defRPr sz="1300" b="1"/>
            </a:lvl2pPr>
            <a:lvl3pPr marL="596555" indent="0">
              <a:buNone/>
              <a:defRPr sz="1200" b="1"/>
            </a:lvl3pPr>
            <a:lvl4pPr marL="894832" indent="0">
              <a:buNone/>
              <a:defRPr sz="1000" b="1"/>
            </a:lvl4pPr>
            <a:lvl5pPr marL="1193109" indent="0">
              <a:buNone/>
              <a:defRPr sz="1000" b="1"/>
            </a:lvl5pPr>
            <a:lvl6pPr marL="1491386" indent="0">
              <a:buNone/>
              <a:defRPr sz="1000" b="1"/>
            </a:lvl6pPr>
            <a:lvl7pPr marL="1789664" indent="0">
              <a:buNone/>
              <a:defRPr sz="1000" b="1"/>
            </a:lvl7pPr>
            <a:lvl8pPr marL="2087941" indent="0">
              <a:buNone/>
              <a:defRPr sz="1000" b="1"/>
            </a:lvl8pPr>
            <a:lvl9pPr marL="2386218" indent="0">
              <a:buNone/>
              <a:defRPr sz="10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291839" y="1256091"/>
            <a:ext cx="2864327" cy="228205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70E7-6767-4369-A593-FD081EB0B721}" type="datetimeFigureOut">
              <a:rPr lang="zh-CN" altLang="en-US" smtClean="0"/>
              <a:t>2024/1/6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89A3-F369-4C8A-8F13-D1D6A61CDE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0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70E7-6767-4369-A593-FD081EB0B721}" type="datetimeFigureOut">
              <a:rPr lang="zh-CN" altLang="en-US" smtClean="0"/>
              <a:t>2024/1/6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89A3-F369-4C8A-8F13-D1D6A61CDE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8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70E7-6767-4369-A593-FD081EB0B721}" type="datetimeFigureOut">
              <a:rPr lang="zh-CN" altLang="en-US" smtClean="0"/>
              <a:t>2024/1/6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89A3-F369-4C8A-8F13-D1D6A61CDE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310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4009" y="157699"/>
            <a:ext cx="2131933" cy="671138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33568" y="157699"/>
            <a:ext cx="3622598" cy="33804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4009" y="828837"/>
            <a:ext cx="2131933" cy="2709306"/>
          </a:xfrm>
        </p:spPr>
        <p:txBody>
          <a:bodyPr/>
          <a:lstStyle>
            <a:lvl1pPr marL="0" indent="0">
              <a:buNone/>
              <a:defRPr sz="900"/>
            </a:lvl1pPr>
            <a:lvl2pPr marL="298277" indent="0">
              <a:buNone/>
              <a:defRPr sz="800"/>
            </a:lvl2pPr>
            <a:lvl3pPr marL="596555" indent="0">
              <a:buNone/>
              <a:defRPr sz="700"/>
            </a:lvl3pPr>
            <a:lvl4pPr marL="894832" indent="0">
              <a:buNone/>
              <a:defRPr sz="600"/>
            </a:lvl4pPr>
            <a:lvl5pPr marL="1193109" indent="0">
              <a:buNone/>
              <a:defRPr sz="600"/>
            </a:lvl5pPr>
            <a:lvl6pPr marL="1491386" indent="0">
              <a:buNone/>
              <a:defRPr sz="600"/>
            </a:lvl6pPr>
            <a:lvl7pPr marL="1789664" indent="0">
              <a:buNone/>
              <a:defRPr sz="600"/>
            </a:lvl7pPr>
            <a:lvl8pPr marL="2087941" indent="0">
              <a:buNone/>
              <a:defRPr sz="600"/>
            </a:lvl8pPr>
            <a:lvl9pPr marL="2386218" indent="0">
              <a:buNone/>
              <a:defRPr sz="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70E7-6767-4369-A593-FD081EB0B721}" type="datetimeFigureOut">
              <a:rPr lang="zh-CN" altLang="en-US" smtClean="0"/>
              <a:t>2024/1/6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89A3-F369-4C8A-8F13-D1D6A61CDE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59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70160" y="2772569"/>
            <a:ext cx="3888105" cy="327317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270160" y="353906"/>
            <a:ext cx="3888105" cy="2376488"/>
          </a:xfrm>
        </p:spPr>
        <p:txBody>
          <a:bodyPr/>
          <a:lstStyle>
            <a:lvl1pPr marL="0" indent="0">
              <a:buNone/>
              <a:defRPr sz="2100"/>
            </a:lvl1pPr>
            <a:lvl2pPr marL="298277" indent="0">
              <a:buNone/>
              <a:defRPr sz="1800"/>
            </a:lvl2pPr>
            <a:lvl3pPr marL="596555" indent="0">
              <a:buNone/>
              <a:defRPr sz="1600"/>
            </a:lvl3pPr>
            <a:lvl4pPr marL="894832" indent="0">
              <a:buNone/>
              <a:defRPr sz="1300"/>
            </a:lvl4pPr>
            <a:lvl5pPr marL="1193109" indent="0">
              <a:buNone/>
              <a:defRPr sz="1300"/>
            </a:lvl5pPr>
            <a:lvl6pPr marL="1491386" indent="0">
              <a:buNone/>
              <a:defRPr sz="1300"/>
            </a:lvl6pPr>
            <a:lvl7pPr marL="1789664" indent="0">
              <a:buNone/>
              <a:defRPr sz="1300"/>
            </a:lvl7pPr>
            <a:lvl8pPr marL="2087941" indent="0">
              <a:buNone/>
              <a:defRPr sz="1300"/>
            </a:lvl8pPr>
            <a:lvl9pPr marL="2386218" indent="0">
              <a:buNone/>
              <a:defRPr sz="13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70160" y="3099887"/>
            <a:ext cx="3888105" cy="464845"/>
          </a:xfrm>
        </p:spPr>
        <p:txBody>
          <a:bodyPr/>
          <a:lstStyle>
            <a:lvl1pPr marL="0" indent="0">
              <a:buNone/>
              <a:defRPr sz="900"/>
            </a:lvl1pPr>
            <a:lvl2pPr marL="298277" indent="0">
              <a:buNone/>
              <a:defRPr sz="800"/>
            </a:lvl2pPr>
            <a:lvl3pPr marL="596555" indent="0">
              <a:buNone/>
              <a:defRPr sz="700"/>
            </a:lvl3pPr>
            <a:lvl4pPr marL="894832" indent="0">
              <a:buNone/>
              <a:defRPr sz="600"/>
            </a:lvl4pPr>
            <a:lvl5pPr marL="1193109" indent="0">
              <a:buNone/>
              <a:defRPr sz="600"/>
            </a:lvl5pPr>
            <a:lvl6pPr marL="1491386" indent="0">
              <a:buNone/>
              <a:defRPr sz="600"/>
            </a:lvl6pPr>
            <a:lvl7pPr marL="1789664" indent="0">
              <a:buNone/>
              <a:defRPr sz="600"/>
            </a:lvl7pPr>
            <a:lvl8pPr marL="2087941" indent="0">
              <a:buNone/>
              <a:defRPr sz="600"/>
            </a:lvl8pPr>
            <a:lvl9pPr marL="2386218" indent="0">
              <a:buNone/>
              <a:defRPr sz="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70E7-6767-4369-A593-FD081EB0B721}" type="datetimeFigureOut">
              <a:rPr lang="zh-CN" altLang="en-US" smtClean="0"/>
              <a:t>2024/1/6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A89A3-F369-4C8A-8F13-D1D6A61CDE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14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24009" y="158616"/>
            <a:ext cx="5832158" cy="660136"/>
          </a:xfrm>
          <a:prstGeom prst="rect">
            <a:avLst/>
          </a:prstGeom>
        </p:spPr>
        <p:txBody>
          <a:bodyPr vert="horz" lIns="59655" tIns="29828" rIns="59655" bIns="29828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4009" y="924190"/>
            <a:ext cx="5832158" cy="2613953"/>
          </a:xfrm>
          <a:prstGeom prst="rect">
            <a:avLst/>
          </a:prstGeom>
        </p:spPr>
        <p:txBody>
          <a:bodyPr vert="horz" lIns="59655" tIns="29828" rIns="59655" bIns="29828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24009" y="3671087"/>
            <a:ext cx="1512041" cy="210877"/>
          </a:xfrm>
          <a:prstGeom prst="rect">
            <a:avLst/>
          </a:prstGeom>
        </p:spPr>
        <p:txBody>
          <a:bodyPr vert="horz" lIns="59655" tIns="29828" rIns="59655" bIns="29828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A70E7-6767-4369-A593-FD081EB0B721}" type="datetimeFigureOut">
              <a:rPr lang="zh-CN" altLang="en-US" smtClean="0"/>
              <a:t>2024/1/6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214060" y="3671087"/>
            <a:ext cx="2052055" cy="210877"/>
          </a:xfrm>
          <a:prstGeom prst="rect">
            <a:avLst/>
          </a:prstGeom>
        </p:spPr>
        <p:txBody>
          <a:bodyPr vert="horz" lIns="59655" tIns="29828" rIns="59655" bIns="29828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644125" y="3671087"/>
            <a:ext cx="1512041" cy="210877"/>
          </a:xfrm>
          <a:prstGeom prst="rect">
            <a:avLst/>
          </a:prstGeom>
        </p:spPr>
        <p:txBody>
          <a:bodyPr vert="horz" lIns="59655" tIns="29828" rIns="59655" bIns="29828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A89A3-F369-4C8A-8F13-D1D6A61CDE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39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96555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708" indent="-223708" algn="l" defTabSz="59655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84701" indent="-186423" algn="l" defTabSz="596555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5693" indent="-149139" algn="l" defTabSz="59655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43970" indent="-149139" algn="l" defTabSz="596555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42248" indent="-149139" algn="l" defTabSz="596555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40525" indent="-149139" algn="l" defTabSz="59655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38802" indent="-149139" algn="l" defTabSz="59655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37080" indent="-149139" algn="l" defTabSz="59655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35357" indent="-149139" algn="l" defTabSz="59655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9655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8277" algn="l" defTabSz="59655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96555" algn="l" defTabSz="59655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94832" algn="l" defTabSz="59655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93109" algn="l" defTabSz="59655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91386" algn="l" defTabSz="59655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9664" algn="l" defTabSz="59655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87941" algn="l" defTabSz="59655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86218" algn="l" defTabSz="59655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" y="-1"/>
            <a:ext cx="6480175" cy="39608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 dirty="0">
              <a:solidFill>
                <a:srgbClr val="FF0000"/>
              </a:solidFill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759" y="164523"/>
            <a:ext cx="56886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热烈祝贺</a:t>
            </a:r>
            <a:r>
              <a:rPr lang="en-US" altLang="zh-CN" sz="4000" b="1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2024</a:t>
            </a:r>
            <a:r>
              <a:rPr lang="zh-CN" altLang="en-US" sz="4000" b="1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全球</a:t>
            </a:r>
            <a:r>
              <a:rPr lang="zh-CN" altLang="en-US" sz="4000" b="1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华人</a:t>
            </a:r>
            <a:endParaRPr lang="en-US" altLang="zh-CN" sz="4000" b="1" dirty="0" smtClean="0">
              <a:solidFill>
                <a:srgbClr val="FF0000"/>
              </a:solidFill>
              <a:latin typeface="华文中宋" pitchFamily="2" charset="-122"/>
              <a:ea typeface="华文中宋" pitchFamily="2" charset="-122"/>
            </a:endParaRPr>
          </a:p>
          <a:p>
            <a:pPr algn="ctr"/>
            <a:r>
              <a:rPr lang="zh-CN" altLang="en-US" sz="4000" b="1" dirty="0" smtClean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书画展圆满</a:t>
            </a:r>
            <a:r>
              <a:rPr lang="zh-CN" altLang="en-US" sz="4000" b="1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成功</a:t>
            </a:r>
          </a:p>
          <a:p>
            <a:endParaRPr lang="zh-CN" altLang="en-US" sz="3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2374"/>
            <a:ext cx="2048187" cy="226843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59" y="1620366"/>
            <a:ext cx="1829331" cy="23404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8187" y="1692374"/>
            <a:ext cx="257397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 smtClean="0">
                <a:latin typeface="华文中宋" pitchFamily="2" charset="-122"/>
                <a:ea typeface="华文中宋" pitchFamily="2" charset="-122"/>
              </a:rPr>
              <a:t>     （</a:t>
            </a:r>
            <a:r>
              <a:rPr lang="en-US" altLang="zh-CN" sz="800" dirty="0">
                <a:latin typeface="华文中宋" pitchFamily="2" charset="-122"/>
                <a:ea typeface="华文中宋" pitchFamily="2" charset="-122"/>
              </a:rPr>
              <a:t>《</a:t>
            </a:r>
            <a:r>
              <a:rPr lang="zh-CN" altLang="en-US" sz="800" dirty="0">
                <a:latin typeface="华文中宋" pitchFamily="2" charset="-122"/>
                <a:ea typeface="华文中宋" pitchFamily="2" charset="-122"/>
              </a:rPr>
              <a:t>北欧华人报</a:t>
            </a:r>
            <a:r>
              <a:rPr lang="en-US" altLang="zh-CN" sz="800" dirty="0">
                <a:latin typeface="华文中宋" pitchFamily="2" charset="-122"/>
                <a:ea typeface="华文中宋" pitchFamily="2" charset="-122"/>
              </a:rPr>
              <a:t>》</a:t>
            </a:r>
            <a:r>
              <a:rPr lang="zh-CN" altLang="en-US" sz="800" dirty="0">
                <a:latin typeface="华文中宋" pitchFamily="2" charset="-122"/>
                <a:ea typeface="华文中宋" pitchFamily="2" charset="-122"/>
              </a:rPr>
              <a:t>北欧国际新闻中心记者文力报道）随着</a:t>
            </a:r>
            <a:r>
              <a:rPr lang="en-US" altLang="zh-CN" sz="800" dirty="0">
                <a:latin typeface="华文中宋" pitchFamily="2" charset="-122"/>
                <a:ea typeface="华文中宋" pitchFamily="2" charset="-122"/>
              </a:rPr>
              <a:t>2024</a:t>
            </a:r>
            <a:r>
              <a:rPr lang="zh-CN" altLang="en-US" sz="800" dirty="0">
                <a:latin typeface="华文中宋" pitchFamily="2" charset="-122"/>
                <a:ea typeface="华文中宋" pitchFamily="2" charset="-122"/>
              </a:rPr>
              <a:t>新年的到来，由北欧华人报社、北欧国际新闻中心、中国国际文化传播中心以及全球华人书画家们共同联办的“</a:t>
            </a:r>
            <a:r>
              <a:rPr lang="en-US" altLang="zh-CN" sz="800" dirty="0">
                <a:latin typeface="华文中宋" pitchFamily="2" charset="-122"/>
                <a:ea typeface="华文中宋" pitchFamily="2" charset="-122"/>
              </a:rPr>
              <a:t>2024</a:t>
            </a:r>
            <a:r>
              <a:rPr lang="zh-CN" altLang="en-US" sz="800" dirty="0">
                <a:latin typeface="华文中宋" pitchFamily="2" charset="-122"/>
                <a:ea typeface="华文中宋" pitchFamily="2" charset="-122"/>
              </a:rPr>
              <a:t>第四届全球华人（大型云端）书画展” 于</a:t>
            </a:r>
            <a:r>
              <a:rPr lang="en-US" altLang="zh-CN" sz="800" dirty="0">
                <a:latin typeface="华文中宋" pitchFamily="2" charset="-122"/>
                <a:ea typeface="华文中宋" pitchFamily="2" charset="-122"/>
              </a:rPr>
              <a:t>12</a:t>
            </a:r>
            <a:r>
              <a:rPr lang="zh-CN" altLang="en-US" sz="800" dirty="0">
                <a:latin typeface="华文中宋" pitchFamily="2" charset="-122"/>
                <a:ea typeface="华文中宋" pitchFamily="2" charset="-122"/>
              </a:rPr>
              <a:t>月</a:t>
            </a:r>
            <a:r>
              <a:rPr lang="en-US" altLang="zh-CN" sz="800" dirty="0">
                <a:latin typeface="华文中宋" pitchFamily="2" charset="-122"/>
                <a:ea typeface="华文中宋" pitchFamily="2" charset="-122"/>
              </a:rPr>
              <a:t>30</a:t>
            </a:r>
            <a:r>
              <a:rPr lang="zh-CN" altLang="en-US" sz="800" dirty="0">
                <a:latin typeface="华文中宋" pitchFamily="2" charset="-122"/>
                <a:ea typeface="华文中宋" pitchFamily="2" charset="-122"/>
              </a:rPr>
              <a:t>日正式开幕了</a:t>
            </a:r>
            <a:r>
              <a:rPr lang="zh-CN" altLang="en-US" sz="800" dirty="0" smtClean="0">
                <a:latin typeface="华文中宋" pitchFamily="2" charset="-122"/>
                <a:ea typeface="华文中宋" pitchFamily="2" charset="-122"/>
              </a:rPr>
              <a:t>。</a:t>
            </a:r>
            <a:endParaRPr lang="en-US" altLang="zh-CN" sz="800" dirty="0" smtClean="0">
              <a:latin typeface="华文中宋" pitchFamily="2" charset="-122"/>
              <a:ea typeface="华文中宋" pitchFamily="2" charset="-122"/>
            </a:endParaRPr>
          </a:p>
          <a:p>
            <a:pPr algn="ctr"/>
            <a:r>
              <a:rPr lang="zh-CN" altLang="en-US" sz="800" b="1" dirty="0" smtClean="0">
                <a:latin typeface="华文中宋" pitchFamily="2" charset="-122"/>
                <a:ea typeface="华文中宋" pitchFamily="2" charset="-122"/>
              </a:rPr>
              <a:t>疫情</a:t>
            </a:r>
            <a:r>
              <a:rPr lang="zh-CN" altLang="en-US" sz="800" b="1" dirty="0">
                <a:latin typeface="华文中宋" pitchFamily="2" charset="-122"/>
                <a:ea typeface="华文中宋" pitchFamily="2" charset="-122"/>
              </a:rPr>
              <a:t>三年己挥</a:t>
            </a:r>
            <a:r>
              <a:rPr lang="zh-CN" altLang="en-US" sz="800" b="1" dirty="0" smtClean="0">
                <a:latin typeface="华文中宋" pitchFamily="2" charset="-122"/>
                <a:ea typeface="华文中宋" pitchFamily="2" charset="-122"/>
              </a:rPr>
              <a:t>去  </a:t>
            </a:r>
            <a:r>
              <a:rPr lang="zh-CN" altLang="en-US" sz="800" b="1" dirty="0">
                <a:latin typeface="华文中宋" pitchFamily="2" charset="-122"/>
                <a:ea typeface="华文中宋" pitchFamily="2" charset="-122"/>
              </a:rPr>
              <a:t>三届书画放异彩</a:t>
            </a:r>
          </a:p>
          <a:p>
            <a:pPr algn="ctr"/>
            <a:r>
              <a:rPr lang="zh-CN" altLang="en-US" sz="800" b="1" dirty="0">
                <a:latin typeface="华文中宋" pitchFamily="2" charset="-122"/>
                <a:ea typeface="华文中宋" pitchFamily="2" charset="-122"/>
              </a:rPr>
              <a:t>全球华人齐称赞 </a:t>
            </a:r>
            <a:r>
              <a:rPr lang="zh-CN" altLang="en-US" sz="800" b="1" dirty="0" smtClean="0">
                <a:latin typeface="华文中宋" pitchFamily="2" charset="-122"/>
                <a:ea typeface="华文中宋" pitchFamily="2" charset="-122"/>
              </a:rPr>
              <a:t> 新年</a:t>
            </a:r>
            <a:r>
              <a:rPr lang="zh-CN" altLang="en-US" sz="800" b="1" dirty="0">
                <a:latin typeface="华文中宋" pitchFamily="2" charset="-122"/>
                <a:ea typeface="华文中宋" pitchFamily="2" charset="-122"/>
              </a:rPr>
              <a:t>到来续新</a:t>
            </a:r>
            <a:r>
              <a:rPr lang="zh-CN" altLang="en-US" sz="800" b="1" dirty="0" smtClean="0">
                <a:latin typeface="华文中宋" pitchFamily="2" charset="-122"/>
                <a:ea typeface="华文中宋" pitchFamily="2" charset="-122"/>
              </a:rPr>
              <a:t>篇</a:t>
            </a:r>
            <a:endParaRPr lang="en-US" altLang="zh-CN" sz="800" b="1" dirty="0" smtClean="0">
              <a:latin typeface="华文中宋" pitchFamily="2" charset="-122"/>
              <a:ea typeface="华文中宋" pitchFamily="2" charset="-122"/>
            </a:endParaRPr>
          </a:p>
          <a:p>
            <a:pPr algn="ctr"/>
            <a:endParaRPr lang="en-US" altLang="zh-CN" sz="800" dirty="0" smtClean="0"/>
          </a:p>
          <a:p>
            <a:pPr algn="just"/>
            <a:r>
              <a:rPr lang="zh-CN" altLang="en-US" sz="800" dirty="0" smtClean="0">
                <a:latin typeface="华文中宋" pitchFamily="2" charset="-122"/>
                <a:ea typeface="华文中宋" pitchFamily="2" charset="-122"/>
              </a:rPr>
              <a:t>         三年</a:t>
            </a:r>
            <a:r>
              <a:rPr lang="zh-CN" altLang="en-US" sz="800" dirty="0">
                <a:latin typeface="华文中宋" pitchFamily="2" charset="-122"/>
                <a:ea typeface="华文中宋" pitchFamily="2" charset="-122"/>
              </a:rPr>
              <a:t>的疫情，三年的全球华人书画展把我们华人同胞紧密地联结在一起。三年的全球华人书画家的优秀作品在世界大放异彩。“全球华人书画展”已经成为全球华人“新年”喜闻乐见、翘首以盼的品牌栏目。</a:t>
            </a:r>
            <a:r>
              <a:rPr lang="en-US" altLang="zh-CN" sz="800" dirty="0">
                <a:latin typeface="华文中宋" pitchFamily="2" charset="-122"/>
                <a:ea typeface="华文中宋" pitchFamily="2" charset="-122"/>
              </a:rPr>
              <a:t>2024</a:t>
            </a:r>
            <a:r>
              <a:rPr lang="zh-CN" altLang="en-US" sz="800" dirty="0">
                <a:latin typeface="华文中宋" pitchFamily="2" charset="-122"/>
                <a:ea typeface="华文中宋" pitchFamily="2" charset="-122"/>
              </a:rPr>
              <a:t>新年的到来，第四届全球华展今天开幕了。在此，中国驻瑞典大使崔爱民先生，中国国际文化传播中心执行主席、北欧国际新闻中心名誉主席龙宇翔先生发出致辞和贺词表示祝贺。全球的华人书画家再次献出优秀的艺术书画作品，为同胞们送上</a:t>
            </a:r>
            <a:r>
              <a:rPr lang="en-US" altLang="zh-CN" sz="800" dirty="0">
                <a:latin typeface="华文中宋" pitchFamily="2" charset="-122"/>
                <a:ea typeface="华文中宋" pitchFamily="2" charset="-122"/>
              </a:rPr>
              <a:t>2024</a:t>
            </a:r>
            <a:r>
              <a:rPr lang="zh-CN" altLang="en-US" sz="800" dirty="0">
                <a:latin typeface="华文中宋" pitchFamily="2" charset="-122"/>
                <a:ea typeface="华文中宋" pitchFamily="2" charset="-122"/>
              </a:rPr>
              <a:t>新年的</a:t>
            </a:r>
            <a:r>
              <a:rPr lang="en-US" altLang="zh-CN" sz="800" dirty="0">
                <a:latin typeface="华文中宋" pitchFamily="2" charset="-122"/>
                <a:ea typeface="华文中宋" pitchFamily="2" charset="-122"/>
              </a:rPr>
              <a:t>`</a:t>
            </a:r>
            <a:r>
              <a:rPr lang="zh-CN" altLang="en-US" sz="800" dirty="0">
                <a:latin typeface="华文中宋" pitchFamily="2" charset="-122"/>
                <a:ea typeface="华文中宋" pitchFamily="2" charset="-122"/>
              </a:rPr>
              <a:t>祝福。</a:t>
            </a:r>
          </a:p>
          <a:p>
            <a:endParaRPr lang="zh-CN" altLang="en-US" sz="800" b="1" dirty="0"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85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838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589737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796" y="607004"/>
            <a:ext cx="605339" cy="655280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85462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" y="3398838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826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2" y="540246"/>
            <a:ext cx="598681" cy="648072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9604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3364279"/>
            <a:ext cx="6477000" cy="632351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40246"/>
            <a:ext cx="605339" cy="655279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78504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8838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47" y="540246"/>
            <a:ext cx="604167" cy="654010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2802"/>
            <a:ext cx="6480175" cy="3472105"/>
          </a:xfrm>
          <a:prstGeom prst="rect">
            <a:avLst/>
          </a:prstGeom>
          <a:ln w="28575">
            <a:solidFill>
              <a:srgbClr val="F2B800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605047"/>
            <a:ext cx="605339" cy="655279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52445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398838"/>
            <a:ext cx="6477000" cy="561975"/>
          </a:xfrm>
          <a:prstGeom prst="rect">
            <a:avLst/>
          </a:prstGeom>
          <a:ln w="28575">
            <a:solidFill>
              <a:srgbClr val="F2B8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2B8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40246"/>
            <a:ext cx="605339" cy="655279"/>
          </a:xfrm>
          <a:prstGeom prst="rect">
            <a:avLst/>
          </a:prstGeom>
          <a:ln>
            <a:solidFill>
              <a:srgbClr val="F2B800"/>
            </a:solidFill>
          </a:ln>
        </p:spPr>
      </p:pic>
    </p:spTree>
    <p:extLst>
      <p:ext uri="{BB962C8B-B14F-4D97-AF65-F5344CB8AC3E}">
        <p14:creationId xmlns:p14="http://schemas.microsoft.com/office/powerpoint/2010/main" val="64477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826"/>
            <a:ext cx="6480175" cy="3632002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81" y="540246"/>
            <a:ext cx="624846" cy="676396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6219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" y="3398838"/>
            <a:ext cx="6477000" cy="561975"/>
          </a:xfrm>
          <a:prstGeom prst="rect">
            <a:avLst/>
          </a:prstGeom>
          <a:ln w="28575">
            <a:solidFill>
              <a:srgbClr val="F2B8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2B8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40247"/>
            <a:ext cx="598681" cy="648072"/>
          </a:xfrm>
          <a:prstGeom prst="rect">
            <a:avLst/>
          </a:prstGeom>
          <a:ln w="12700">
            <a:solidFill>
              <a:srgbClr val="F2B800"/>
            </a:solidFill>
          </a:ln>
        </p:spPr>
      </p:pic>
    </p:spTree>
    <p:extLst>
      <p:ext uri="{BB962C8B-B14F-4D97-AF65-F5344CB8AC3E}">
        <p14:creationId xmlns:p14="http://schemas.microsoft.com/office/powerpoint/2010/main" val="378841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rgbClr val="F2B8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2B800"/>
            </a:solidFill>
          </a:ln>
        </p:spPr>
      </p:pic>
    </p:spTree>
    <p:extLst>
      <p:ext uri="{BB962C8B-B14F-4D97-AF65-F5344CB8AC3E}">
        <p14:creationId xmlns:p14="http://schemas.microsoft.com/office/powerpoint/2010/main" val="385321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826"/>
            <a:ext cx="6480175" cy="3596652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74" y="504348"/>
            <a:ext cx="631843" cy="683970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38741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rgbClr val="F2B8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2B8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40246"/>
            <a:ext cx="598681" cy="648072"/>
          </a:xfrm>
          <a:prstGeom prst="rect">
            <a:avLst/>
          </a:prstGeom>
          <a:ln w="12700">
            <a:solidFill>
              <a:srgbClr val="F2B800"/>
            </a:solidFill>
          </a:ln>
        </p:spPr>
      </p:pic>
    </p:spTree>
    <p:extLst>
      <p:ext uri="{BB962C8B-B14F-4D97-AF65-F5344CB8AC3E}">
        <p14:creationId xmlns:p14="http://schemas.microsoft.com/office/powerpoint/2010/main" val="277365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81" y="0"/>
            <a:ext cx="5545474" cy="39608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03" y="307580"/>
            <a:ext cx="1295872" cy="664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9224" y="1044302"/>
            <a:ext cx="800219" cy="25922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 smtClean="0">
                <a:latin typeface="华文中宋" pitchFamily="2" charset="-122"/>
                <a:ea typeface="华文中宋" pitchFamily="2" charset="-122"/>
              </a:rPr>
              <a:t>中国驻瑞典大使</a:t>
            </a:r>
            <a:endParaRPr lang="en-US" altLang="zh-CN" sz="2000" b="1" dirty="0" smtClean="0">
              <a:latin typeface="华文中宋" pitchFamily="2" charset="-122"/>
              <a:ea typeface="华文中宋" pitchFamily="2" charset="-122"/>
            </a:endParaRPr>
          </a:p>
          <a:p>
            <a:r>
              <a:rPr lang="zh-CN" altLang="en-US" sz="2000" b="1" dirty="0" smtClean="0">
                <a:latin typeface="华文中宋" pitchFamily="2" charset="-122"/>
                <a:ea typeface="华文中宋" pitchFamily="2" charset="-122"/>
              </a:rPr>
              <a:t>崔爱民先生致辞</a:t>
            </a:r>
            <a:endParaRPr lang="zh-CN" altLang="en-US" sz="2000" b="1" dirty="0"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615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rgbClr val="F2B8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2B8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986" y="540246"/>
            <a:ext cx="598681" cy="648072"/>
          </a:xfrm>
          <a:prstGeom prst="rect">
            <a:avLst/>
          </a:prstGeom>
          <a:ln>
            <a:solidFill>
              <a:srgbClr val="F2B8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03982" y="3061106"/>
            <a:ext cx="49244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" b="1" dirty="0" smtClean="0">
                <a:latin typeface="华文中宋" pitchFamily="2" charset="-122"/>
                <a:ea typeface="华文中宋" pitchFamily="2" charset="-122"/>
              </a:rPr>
              <a:t>（耕耘）</a:t>
            </a:r>
            <a:endParaRPr lang="zh-CN" altLang="en-US" sz="600" b="1" dirty="0"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224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rgbClr val="F2B8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2B8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40246"/>
            <a:ext cx="632114" cy="68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2B8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rgbClr val="F2B8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40246"/>
            <a:ext cx="598681" cy="648072"/>
          </a:xfrm>
          <a:prstGeom prst="rect">
            <a:avLst/>
          </a:prstGeom>
          <a:ln w="19050">
            <a:solidFill>
              <a:srgbClr val="F2B800"/>
            </a:solidFill>
          </a:ln>
        </p:spPr>
      </p:pic>
    </p:spTree>
    <p:extLst>
      <p:ext uri="{BB962C8B-B14F-4D97-AF65-F5344CB8AC3E}">
        <p14:creationId xmlns:p14="http://schemas.microsoft.com/office/powerpoint/2010/main" val="365423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rgbClr val="F2B8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826"/>
            <a:ext cx="6480175" cy="3472105"/>
          </a:xfrm>
          <a:prstGeom prst="rect">
            <a:avLst/>
          </a:prstGeom>
          <a:ln w="28575">
            <a:solidFill>
              <a:srgbClr val="F2B8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40246"/>
            <a:ext cx="605339" cy="655279"/>
          </a:xfrm>
          <a:prstGeom prst="rect">
            <a:avLst/>
          </a:prstGeom>
          <a:ln>
            <a:solidFill>
              <a:srgbClr val="F2B800"/>
            </a:solidFill>
          </a:ln>
        </p:spPr>
      </p:pic>
    </p:spTree>
    <p:extLst>
      <p:ext uri="{BB962C8B-B14F-4D97-AF65-F5344CB8AC3E}">
        <p14:creationId xmlns:p14="http://schemas.microsoft.com/office/powerpoint/2010/main" val="104292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40246"/>
            <a:ext cx="598681" cy="648072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48078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40246"/>
            <a:ext cx="598681" cy="648072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00990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553644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612254"/>
            <a:ext cx="605339" cy="655279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89635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801318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40246"/>
            <a:ext cx="598681" cy="648072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244408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93223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81" y="0"/>
            <a:ext cx="5545474" cy="39608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311" y="324222"/>
            <a:ext cx="1152128" cy="864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28319" y="1260326"/>
            <a:ext cx="830997" cy="2520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b="1" dirty="0" smtClean="0">
                <a:latin typeface="华文中宋" pitchFamily="2" charset="-122"/>
                <a:ea typeface="华文中宋" pitchFamily="2" charset="-122"/>
              </a:rPr>
              <a:t>中国国际文化传播中心</a:t>
            </a:r>
            <a:endParaRPr lang="en-US" altLang="zh-CN" sz="1400" b="1" dirty="0" smtClean="0">
              <a:latin typeface="华文中宋" pitchFamily="2" charset="-122"/>
              <a:ea typeface="华文中宋" pitchFamily="2" charset="-122"/>
            </a:endParaRPr>
          </a:p>
          <a:p>
            <a:r>
              <a:rPr lang="zh-CN" altLang="en-US" sz="1400" b="1" dirty="0" smtClean="0">
                <a:latin typeface="华文中宋" pitchFamily="2" charset="-122"/>
                <a:ea typeface="华文中宋" pitchFamily="2" charset="-122"/>
              </a:rPr>
              <a:t> 执行主席龙宇翔先生</a:t>
            </a:r>
            <a:endParaRPr lang="en-US" altLang="zh-CN" sz="1400" b="1" dirty="0" smtClean="0">
              <a:latin typeface="华文中宋" pitchFamily="2" charset="-122"/>
              <a:ea typeface="华文中宋" pitchFamily="2" charset="-122"/>
            </a:endParaRPr>
          </a:p>
          <a:p>
            <a:r>
              <a:rPr lang="en-US" altLang="zh-CN" sz="1400" b="1" dirty="0">
                <a:latin typeface="华文中宋" pitchFamily="2" charset="-122"/>
                <a:ea typeface="华文中宋" pitchFamily="2" charset="-122"/>
              </a:rPr>
              <a:t> </a:t>
            </a:r>
            <a:r>
              <a:rPr lang="en-US" altLang="zh-CN" sz="1400" b="1" dirty="0" smtClean="0">
                <a:latin typeface="华文中宋" pitchFamily="2" charset="-122"/>
                <a:ea typeface="华文中宋" pitchFamily="2" charset="-122"/>
              </a:rPr>
              <a:t>          </a:t>
            </a:r>
            <a:r>
              <a:rPr lang="zh-CN" altLang="en-US" sz="1400" b="1" dirty="0" smtClean="0">
                <a:latin typeface="华文中宋" pitchFamily="2" charset="-122"/>
                <a:ea typeface="华文中宋" pitchFamily="2" charset="-122"/>
              </a:rPr>
              <a:t>致贺信</a:t>
            </a:r>
            <a:endParaRPr lang="zh-CN" altLang="en-US" sz="1400" b="1" dirty="0"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729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0609310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40246"/>
            <a:ext cx="598681" cy="648072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732907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4" y="540246"/>
            <a:ext cx="598681" cy="648072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132730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747874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132204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444761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4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40246"/>
            <a:ext cx="648072" cy="70153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47799" y="1332334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：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5970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6573696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576871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612254"/>
            <a:ext cx="648072" cy="701538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1242946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856801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818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514060"/>
            <a:ext cx="6480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spc="-150" dirty="0" smtClean="0">
                <a:latin typeface="华文中宋" pitchFamily="2" charset="-122"/>
                <a:ea typeface="华文中宋" pitchFamily="2" charset="-122"/>
              </a:rPr>
              <a:t>四届书画展主持人：北欧华人报社、北欧国际新闻中心瑞典分社社长王钰清</a:t>
            </a:r>
            <a:endParaRPr lang="zh-CN" altLang="en-US" sz="1600" b="1" spc="-150" dirty="0"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574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6617652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443568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9718310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5771314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40246"/>
            <a:ext cx="605339" cy="655279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8284746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1684030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5460096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735482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49604"/>
            <a:ext cx="590036" cy="638714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4037898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468228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7191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636590"/>
            <a:ext cx="64084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latin typeface="华文中宋" pitchFamily="2" charset="-122"/>
                <a:ea typeface="华文中宋" pitchFamily="2" charset="-122"/>
              </a:rPr>
              <a:t>北欧华人报社、北欧国际新闻中心顾问、著名作家塘萍致贺辞</a:t>
            </a:r>
            <a:endParaRPr lang="zh-CN" altLang="en-US" sz="1600" b="1" dirty="0"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593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8289510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574197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46" y="612254"/>
            <a:ext cx="598681" cy="648072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9555971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40246"/>
            <a:ext cx="648072" cy="701538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0181762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40246"/>
            <a:ext cx="626706" cy="678409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3539586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506663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69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4203784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9900346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9738011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6948584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1391438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40246"/>
            <a:ext cx="598681" cy="648072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539874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59"/>
          <a:stretch/>
        </p:blipFill>
        <p:spPr>
          <a:xfrm>
            <a:off x="-273" y="3393322"/>
            <a:ext cx="6480448" cy="554279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cxnSp>
        <p:nvCxnSpPr>
          <p:cNvPr id="5" name="直接连接符 4"/>
          <p:cNvCxnSpPr/>
          <p:nvPr/>
        </p:nvCxnSpPr>
        <p:spPr>
          <a:xfrm>
            <a:off x="0" y="-7878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4940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40246"/>
            <a:ext cx="630483" cy="68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31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1574421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" y="-37450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58789"/>
            <a:ext cx="581552" cy="629529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2003493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" y="3436287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4693568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40246"/>
            <a:ext cx="605339" cy="655279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625611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4719842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7779690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6028337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40246"/>
            <a:ext cx="648072" cy="701538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190462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6592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93059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" y="3434655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63" y="540246"/>
            <a:ext cx="598681" cy="648072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58044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" y="3420566"/>
            <a:ext cx="6477000" cy="56197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818"/>
            <a:ext cx="6480175" cy="347210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86074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243</Words>
  <Application>Microsoft Office PowerPoint</Application>
  <PresentationFormat>自定义</PresentationFormat>
  <Paragraphs>16</Paragraphs>
  <Slides>68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68</vt:i4>
      </vt:variant>
    </vt:vector>
  </HeadingPairs>
  <TitlesOfParts>
    <vt:vector size="69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BoHui</dc:creator>
  <cp:lastModifiedBy>BoHui</cp:lastModifiedBy>
  <cp:revision>122</cp:revision>
  <dcterms:created xsi:type="dcterms:W3CDTF">2024-01-06T04:00:12Z</dcterms:created>
  <dcterms:modified xsi:type="dcterms:W3CDTF">2024-01-06T16:58:04Z</dcterms:modified>
</cp:coreProperties>
</file>